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1" r:id="rId6"/>
    <p:sldId id="290" r:id="rId7"/>
    <p:sldId id="260" r:id="rId8"/>
    <p:sldId id="283" r:id="rId9"/>
    <p:sldId id="262" r:id="rId10"/>
    <p:sldId id="281" r:id="rId11"/>
    <p:sldId id="263" r:id="rId12"/>
    <p:sldId id="279" r:id="rId13"/>
    <p:sldId id="282" r:id="rId14"/>
    <p:sldId id="264" r:id="rId15"/>
    <p:sldId id="265" r:id="rId16"/>
    <p:sldId id="266" r:id="rId17"/>
    <p:sldId id="285" r:id="rId18"/>
    <p:sldId id="267" r:id="rId19"/>
    <p:sldId id="268" r:id="rId20"/>
    <p:sldId id="284" r:id="rId21"/>
    <p:sldId id="269" r:id="rId22"/>
    <p:sldId id="270" r:id="rId23"/>
    <p:sldId id="271" r:id="rId24"/>
    <p:sldId id="272" r:id="rId25"/>
    <p:sldId id="273" r:id="rId26"/>
    <p:sldId id="274" r:id="rId27"/>
    <p:sldId id="275" r:id="rId28"/>
    <p:sldId id="276" r:id="rId29"/>
    <p:sldId id="277" r:id="rId30"/>
    <p:sldId id="278" r:id="rId31"/>
    <p:sldId id="280" r:id="rId32"/>
    <p:sldId id="291" r:id="rId33"/>
    <p:sldId id="286" r:id="rId34"/>
    <p:sldId id="287" r:id="rId35"/>
    <p:sldId id="288" r:id="rId36"/>
    <p:sldId id="289" r:id="rId37"/>
  </p:sldIdLst>
  <p:sldSz cx="12192000" cy="6858000"/>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62" autoAdjust="0"/>
  </p:normalViewPr>
  <p:slideViewPr>
    <p:cSldViewPr snapToGrid="0">
      <p:cViewPr varScale="1">
        <p:scale>
          <a:sx n="103" d="100"/>
          <a:sy n="103" d="100"/>
        </p:scale>
        <p:origin x="91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82031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2467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5420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7172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n-US"/>
              <a:t>Click to edit Master title style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58590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27007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488794"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56025" y="2821491"/>
            <a:ext cx="4488794"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29727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74972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08094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20340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n-US"/>
              <a:t>Click icon to add picture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smtClean="0"/>
              <a:pPr/>
              <a:t>1/14/2026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09850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1/14/2026</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47646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8A49D-152A-DC45-02F8-E1107B55AFCB}"/>
              </a:ext>
            </a:extLst>
          </p:cNvPr>
          <p:cNvSpPr>
            <a:spLocks noGrp="1"/>
          </p:cNvSpPr>
          <p:nvPr>
            <p:ph type="ctrTitle"/>
          </p:nvPr>
        </p:nvSpPr>
        <p:spPr>
          <a:xfrm>
            <a:off x="1060315" y="802298"/>
            <a:ext cx="10068128" cy="2920713"/>
          </a:xfrm>
        </p:spPr>
        <p:txBody>
          <a:bodyPr/>
          <a:lstStyle/>
          <a:p>
            <a:r>
              <a:rPr lang="en-US" dirty="0"/>
              <a:t>2026 TAX UPDATE</a:t>
            </a:r>
          </a:p>
        </p:txBody>
      </p:sp>
      <p:sp>
        <p:nvSpPr>
          <p:cNvPr id="3" name="Subtitle 2">
            <a:extLst>
              <a:ext uri="{FF2B5EF4-FFF2-40B4-BE49-F238E27FC236}">
                <a16:creationId xmlns:a16="http://schemas.microsoft.com/office/drawing/2014/main" id="{56900F60-9C62-D4E7-66F4-D49C3F8DE550}"/>
              </a:ext>
            </a:extLst>
          </p:cNvPr>
          <p:cNvSpPr>
            <a:spLocks noGrp="1"/>
          </p:cNvSpPr>
          <p:nvPr>
            <p:ph type="subTitle" idx="1"/>
          </p:nvPr>
        </p:nvSpPr>
        <p:spPr/>
        <p:txBody>
          <a:bodyPr>
            <a:normAutofit/>
          </a:bodyPr>
          <a:lstStyle/>
          <a:p>
            <a:r>
              <a:rPr lang="en-US" sz="2800" dirty="0"/>
              <a:t>Raul O. Serrano Jr., C.P.A. P.A.</a:t>
            </a:r>
          </a:p>
        </p:txBody>
      </p:sp>
    </p:spTree>
    <p:extLst>
      <p:ext uri="{BB962C8B-B14F-4D97-AF65-F5344CB8AC3E}">
        <p14:creationId xmlns:p14="http://schemas.microsoft.com/office/powerpoint/2010/main" val="1062602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D05AF-C290-79CD-302E-4B956EB5FFC9}"/>
              </a:ext>
            </a:extLst>
          </p:cNvPr>
          <p:cNvSpPr>
            <a:spLocks noGrp="1"/>
          </p:cNvSpPr>
          <p:nvPr>
            <p:ph type="title"/>
          </p:nvPr>
        </p:nvSpPr>
        <p:spPr/>
        <p:txBody>
          <a:bodyPr/>
          <a:lstStyle/>
          <a:p>
            <a:r>
              <a:rPr lang="en-US" dirty="0"/>
              <a:t>Sample computation.</a:t>
            </a:r>
          </a:p>
        </p:txBody>
      </p:sp>
      <p:sp>
        <p:nvSpPr>
          <p:cNvPr id="3" name="Content Placeholder 2">
            <a:extLst>
              <a:ext uri="{FF2B5EF4-FFF2-40B4-BE49-F238E27FC236}">
                <a16:creationId xmlns:a16="http://schemas.microsoft.com/office/drawing/2014/main" id="{2D13D4BE-8180-74EA-87C9-4C1A278E8C38}"/>
              </a:ext>
            </a:extLst>
          </p:cNvPr>
          <p:cNvSpPr>
            <a:spLocks noGrp="1"/>
          </p:cNvSpPr>
          <p:nvPr>
            <p:ph idx="1"/>
          </p:nvPr>
        </p:nvSpPr>
        <p:spPr/>
        <p:txBody>
          <a:bodyPr/>
          <a:lstStyle/>
          <a:p>
            <a:r>
              <a:rPr lang="en-US" dirty="0"/>
              <a:t>Total mortgage debt			$900,000.00</a:t>
            </a:r>
          </a:p>
          <a:p>
            <a:r>
              <a:rPr lang="en-US" dirty="0"/>
              <a:t>Total interest paid in 2025		40,000.00  (per Form 1098)</a:t>
            </a:r>
          </a:p>
          <a:p>
            <a:r>
              <a:rPr lang="en-US" dirty="0"/>
              <a:t>Qualified debt limit			750,000.00</a:t>
            </a:r>
          </a:p>
          <a:p>
            <a:pPr marL="0" indent="0">
              <a:buNone/>
            </a:pPr>
            <a:r>
              <a:rPr lang="en-US" dirty="0"/>
              <a:t>					----------- = .8333</a:t>
            </a:r>
          </a:p>
          <a:p>
            <a:r>
              <a:rPr lang="en-US" dirty="0"/>
              <a:t>Total mortgage debt			900,000.00</a:t>
            </a:r>
          </a:p>
          <a:p>
            <a:r>
              <a:rPr lang="en-US" dirty="0"/>
              <a:t>Total interest paid $40,000.00 *.8333 = $33,333 deductible on schedule A.</a:t>
            </a:r>
          </a:p>
        </p:txBody>
      </p:sp>
    </p:spTree>
    <p:extLst>
      <p:ext uri="{BB962C8B-B14F-4D97-AF65-F5344CB8AC3E}">
        <p14:creationId xmlns:p14="http://schemas.microsoft.com/office/powerpoint/2010/main" val="4194720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D8DAC5-04E8-6E06-53ED-31D2FA0F9D77}"/>
              </a:ext>
            </a:extLst>
          </p:cNvPr>
          <p:cNvSpPr>
            <a:spLocks noGrp="1"/>
          </p:cNvSpPr>
          <p:nvPr>
            <p:ph idx="1"/>
          </p:nvPr>
        </p:nvSpPr>
        <p:spPr>
          <a:xfrm>
            <a:off x="330740" y="223736"/>
            <a:ext cx="11468911" cy="5680953"/>
          </a:xfrm>
        </p:spPr>
        <p:txBody>
          <a:bodyPr>
            <a:normAutofit/>
          </a:bodyPr>
          <a:lstStyle/>
          <a:p>
            <a:pPr marL="0" indent="0">
              <a:buNone/>
            </a:pPr>
            <a:r>
              <a:rPr lang="en-US" sz="2800" b="1" dirty="0"/>
              <a:t>Charitable Contributions</a:t>
            </a:r>
          </a:p>
          <a:p>
            <a:pPr lvl="0"/>
            <a:r>
              <a:rPr lang="en-US" sz="2800" dirty="0"/>
              <a:t>Limits deduction for charitable contributions to the amount in excess of 0.5% of adjusted gross income</a:t>
            </a:r>
          </a:p>
          <a:p>
            <a:pPr lvl="0"/>
            <a:r>
              <a:rPr lang="en-US" sz="2800" dirty="0"/>
              <a:t>Nonitemizer charitable contribution deduction of up to $2,000 (MFJ).</a:t>
            </a:r>
          </a:p>
          <a:p>
            <a:pPr lvl="0"/>
            <a:endParaRPr lang="en-US" sz="2800" dirty="0"/>
          </a:p>
          <a:p>
            <a:pPr lvl="0"/>
            <a:endParaRPr lang="en-US" sz="2800" dirty="0"/>
          </a:p>
        </p:txBody>
      </p:sp>
    </p:spTree>
    <p:extLst>
      <p:ext uri="{BB962C8B-B14F-4D97-AF65-F5344CB8AC3E}">
        <p14:creationId xmlns:p14="http://schemas.microsoft.com/office/powerpoint/2010/main" val="2390267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08E54-6E72-17E3-BEBB-1105DA126458}"/>
              </a:ext>
            </a:extLst>
          </p:cNvPr>
          <p:cNvSpPr>
            <a:spLocks noGrp="1"/>
          </p:cNvSpPr>
          <p:nvPr>
            <p:ph type="title"/>
          </p:nvPr>
        </p:nvSpPr>
        <p:spPr/>
        <p:txBody>
          <a:bodyPr/>
          <a:lstStyle/>
          <a:p>
            <a:r>
              <a:rPr lang="en-US" dirty="0"/>
              <a:t>Charitable donation (</a:t>
            </a:r>
            <a:r>
              <a:rPr lang="en-US" dirty="0" err="1"/>
              <a:t>cont</a:t>
            </a:r>
            <a:r>
              <a:rPr lang="en-US" dirty="0"/>
              <a:t>)</a:t>
            </a:r>
          </a:p>
        </p:txBody>
      </p:sp>
      <p:sp>
        <p:nvSpPr>
          <p:cNvPr id="3" name="Content Placeholder 2">
            <a:extLst>
              <a:ext uri="{FF2B5EF4-FFF2-40B4-BE49-F238E27FC236}">
                <a16:creationId xmlns:a16="http://schemas.microsoft.com/office/drawing/2014/main" id="{99EB3DED-4FB4-AF93-C8DF-06BC4C52E2E5}"/>
              </a:ext>
            </a:extLst>
          </p:cNvPr>
          <p:cNvSpPr>
            <a:spLocks noGrp="1"/>
          </p:cNvSpPr>
          <p:nvPr>
            <p:ph idx="1"/>
          </p:nvPr>
        </p:nvSpPr>
        <p:spPr/>
        <p:txBody>
          <a:bodyPr>
            <a:normAutofit fontScale="85000" lnSpcReduction="10000"/>
          </a:bodyPr>
          <a:lstStyle/>
          <a:p>
            <a:r>
              <a:rPr lang="en-US" b="1" dirty="0"/>
              <a:t>New Rule (Starting Tax Year 2026)</a:t>
            </a:r>
            <a:endParaRPr lang="en-US" dirty="0"/>
          </a:p>
          <a:p>
            <a:r>
              <a:rPr lang="en-US" dirty="0"/>
              <a:t>Beginning with the </a:t>
            </a:r>
            <a:r>
              <a:rPr lang="en-US" b="1" dirty="0"/>
              <a:t>2026 tax year</a:t>
            </a:r>
            <a:r>
              <a:rPr lang="en-US" dirty="0"/>
              <a:t>, a permanent provision will allow taxpayers who take the standard deduction to also claim an above-the-line deduction for certain cash contributions: </a:t>
            </a:r>
          </a:p>
          <a:p>
            <a:pPr lvl="0"/>
            <a:r>
              <a:rPr lang="en-US" b="1" dirty="0"/>
              <a:t>Single filers:</a:t>
            </a:r>
            <a:r>
              <a:rPr lang="en-US" dirty="0"/>
              <a:t> Up to </a:t>
            </a:r>
            <a:r>
              <a:rPr lang="en-US" b="1" dirty="0"/>
              <a:t>$1,000</a:t>
            </a:r>
            <a:r>
              <a:rPr lang="en-US" dirty="0"/>
              <a:t> in cash donations.</a:t>
            </a:r>
          </a:p>
          <a:p>
            <a:pPr lvl="0"/>
            <a:r>
              <a:rPr lang="en-US" b="1" dirty="0"/>
              <a:t>Married couples filing jointly:</a:t>
            </a:r>
            <a:r>
              <a:rPr lang="en-US" dirty="0"/>
              <a:t> Up to </a:t>
            </a:r>
            <a:r>
              <a:rPr lang="en-US" b="1" dirty="0"/>
              <a:t>$2,000</a:t>
            </a:r>
            <a:r>
              <a:rPr lang="en-US" dirty="0"/>
              <a:t> in cash donations. </a:t>
            </a:r>
          </a:p>
          <a:p>
            <a:r>
              <a:rPr lang="en-US" dirty="0"/>
              <a:t>This deduction is "above-the-line," meaning it reduces your Adjusted Gross Income (AGI) and is available even if you claim the standard deduction. This applies only to cash contributions made to qualified public charities, not to non-cash donations, donor-advised funds (DAFs), or private non-operating foundations. </a:t>
            </a:r>
          </a:p>
          <a:p>
            <a:endParaRPr lang="en-US" dirty="0"/>
          </a:p>
        </p:txBody>
      </p:sp>
    </p:spTree>
    <p:extLst>
      <p:ext uri="{BB962C8B-B14F-4D97-AF65-F5344CB8AC3E}">
        <p14:creationId xmlns:p14="http://schemas.microsoft.com/office/powerpoint/2010/main" val="14553001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7537C-0BAE-A51F-C141-B7998963BBE6}"/>
              </a:ext>
            </a:extLst>
          </p:cNvPr>
          <p:cNvSpPr>
            <a:spLocks noGrp="1"/>
          </p:cNvSpPr>
          <p:nvPr>
            <p:ph type="title"/>
          </p:nvPr>
        </p:nvSpPr>
        <p:spPr/>
        <p:txBody>
          <a:bodyPr/>
          <a:lstStyle/>
          <a:p>
            <a:r>
              <a:rPr lang="en-US" dirty="0"/>
              <a:t>Sample Charitable donation</a:t>
            </a:r>
          </a:p>
        </p:txBody>
      </p:sp>
      <p:sp>
        <p:nvSpPr>
          <p:cNvPr id="3" name="Content Placeholder 2">
            <a:extLst>
              <a:ext uri="{FF2B5EF4-FFF2-40B4-BE49-F238E27FC236}">
                <a16:creationId xmlns:a16="http://schemas.microsoft.com/office/drawing/2014/main" id="{6F61FDC9-168F-0833-547E-63D0923253EB}"/>
              </a:ext>
            </a:extLst>
          </p:cNvPr>
          <p:cNvSpPr>
            <a:spLocks noGrp="1"/>
          </p:cNvSpPr>
          <p:nvPr>
            <p:ph idx="1"/>
          </p:nvPr>
        </p:nvSpPr>
        <p:spPr/>
        <p:txBody>
          <a:bodyPr/>
          <a:lstStyle/>
          <a:p>
            <a:r>
              <a:rPr lang="en-US" dirty="0"/>
              <a:t>Adjusted gross income                             $400,000.00</a:t>
            </a:r>
          </a:p>
          <a:p>
            <a:r>
              <a:rPr lang="en-US" dirty="0"/>
              <a:t>Total cash contribution                                25,000.00</a:t>
            </a:r>
          </a:p>
          <a:p>
            <a:r>
              <a:rPr lang="en-US" dirty="0"/>
              <a:t>AGI Floor (.5% of AGI)                                   2,000.00</a:t>
            </a:r>
          </a:p>
          <a:p>
            <a:r>
              <a:rPr lang="en-US" dirty="0"/>
              <a:t>Initial deductible amount                            23,000.00</a:t>
            </a:r>
          </a:p>
          <a:p>
            <a:r>
              <a:rPr lang="en-US" dirty="0"/>
              <a:t>AGI limit (60% of AGI)                                240,000.00</a:t>
            </a:r>
          </a:p>
          <a:p>
            <a:r>
              <a:rPr lang="en-US" dirty="0"/>
              <a:t>Maximum allowable deduction                 $ 23,000.00</a:t>
            </a:r>
          </a:p>
          <a:p>
            <a:pPr marL="0" indent="0">
              <a:buNone/>
            </a:pPr>
            <a:r>
              <a:rPr lang="en-US" dirty="0"/>
              <a:t>(If taxpayer itemizes )                     </a:t>
            </a:r>
          </a:p>
        </p:txBody>
      </p:sp>
    </p:spTree>
    <p:extLst>
      <p:ext uri="{BB962C8B-B14F-4D97-AF65-F5344CB8AC3E}">
        <p14:creationId xmlns:p14="http://schemas.microsoft.com/office/powerpoint/2010/main" val="343940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C5A43A-C0D2-2D69-098E-33ABFC48ADE1}"/>
              </a:ext>
            </a:extLst>
          </p:cNvPr>
          <p:cNvSpPr>
            <a:spLocks noGrp="1"/>
          </p:cNvSpPr>
          <p:nvPr>
            <p:ph idx="1"/>
          </p:nvPr>
        </p:nvSpPr>
        <p:spPr>
          <a:xfrm>
            <a:off x="311285" y="291830"/>
            <a:ext cx="11605098" cy="5573949"/>
          </a:xfrm>
        </p:spPr>
        <p:txBody>
          <a:bodyPr/>
          <a:lstStyle/>
          <a:p>
            <a:pPr marL="0" indent="0">
              <a:buNone/>
            </a:pPr>
            <a:r>
              <a:rPr lang="en-US" sz="2800" b="1" dirty="0"/>
              <a:t>Miscellaneous Itemized Deductions</a:t>
            </a:r>
          </a:p>
          <a:p>
            <a:r>
              <a:rPr lang="en-US" sz="2800" dirty="0"/>
              <a:t>Permanently repealed</a:t>
            </a:r>
          </a:p>
          <a:p>
            <a:pPr lvl="0"/>
            <a:r>
              <a:rPr lang="en-US" sz="2800" dirty="0"/>
              <a:t>Investment expenses</a:t>
            </a:r>
          </a:p>
          <a:p>
            <a:pPr lvl="0"/>
            <a:r>
              <a:rPr lang="en-US" sz="2800" dirty="0"/>
              <a:t>Tax preparation fees</a:t>
            </a:r>
          </a:p>
          <a:p>
            <a:pPr lvl="0"/>
            <a:r>
              <a:rPr lang="en-US" sz="2800" dirty="0"/>
              <a:t>Unreimbursed employee business expenses</a:t>
            </a:r>
          </a:p>
          <a:p>
            <a:pPr lvl="0"/>
            <a:r>
              <a:rPr lang="en-US" sz="2800" dirty="0"/>
              <a:t>Certain legal fees</a:t>
            </a:r>
          </a:p>
        </p:txBody>
      </p:sp>
    </p:spTree>
    <p:extLst>
      <p:ext uri="{BB962C8B-B14F-4D97-AF65-F5344CB8AC3E}">
        <p14:creationId xmlns:p14="http://schemas.microsoft.com/office/powerpoint/2010/main" val="2219272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358537-B253-2298-3CF3-7ACE25F25251}"/>
              </a:ext>
            </a:extLst>
          </p:cNvPr>
          <p:cNvSpPr>
            <a:spLocks noGrp="1"/>
          </p:cNvSpPr>
          <p:nvPr>
            <p:ph idx="1"/>
          </p:nvPr>
        </p:nvSpPr>
        <p:spPr>
          <a:xfrm>
            <a:off x="311285" y="214010"/>
            <a:ext cx="11410545" cy="5680952"/>
          </a:xfrm>
        </p:spPr>
        <p:txBody>
          <a:bodyPr/>
          <a:lstStyle/>
          <a:p>
            <a:pPr marL="0" indent="0">
              <a:buNone/>
            </a:pPr>
            <a:r>
              <a:rPr lang="en-US" sz="2800" b="1" dirty="0"/>
              <a:t>Limitation on Gambling Losses</a:t>
            </a:r>
          </a:p>
          <a:p>
            <a:pPr lvl="0"/>
            <a:r>
              <a:rPr lang="en-US" sz="2800" dirty="0"/>
              <a:t>Under TCJA, gambling losses were deductible only to the extent of gambling winnings</a:t>
            </a:r>
          </a:p>
          <a:p>
            <a:pPr lvl="0"/>
            <a:r>
              <a:rPr lang="en-US" sz="2800" dirty="0"/>
              <a:t>Deductible losses are reported as an itemized deduction</a:t>
            </a:r>
          </a:p>
          <a:p>
            <a:pPr lvl="0"/>
            <a:r>
              <a:rPr lang="en-US" sz="2800" dirty="0"/>
              <a:t>Under OBBBA, only 90% of gambling losses are deductible in a tax year. Still subject to limitation on gambling winnings</a:t>
            </a:r>
          </a:p>
          <a:p>
            <a:pPr lvl="0"/>
            <a:r>
              <a:rPr lang="en-US" sz="2800" dirty="0"/>
              <a:t>Effect for tax years beginning after December 31, 2025</a:t>
            </a:r>
          </a:p>
          <a:p>
            <a:pPr marL="0" indent="0">
              <a:buNone/>
            </a:pPr>
            <a:endParaRPr lang="en-US" dirty="0"/>
          </a:p>
        </p:txBody>
      </p:sp>
    </p:spTree>
    <p:extLst>
      <p:ext uri="{BB962C8B-B14F-4D97-AF65-F5344CB8AC3E}">
        <p14:creationId xmlns:p14="http://schemas.microsoft.com/office/powerpoint/2010/main" val="861178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E2C877-C4B1-ED5F-33FF-75F46EBDE6EE}"/>
              </a:ext>
            </a:extLst>
          </p:cNvPr>
          <p:cNvSpPr>
            <a:spLocks noGrp="1"/>
          </p:cNvSpPr>
          <p:nvPr>
            <p:ph idx="1"/>
          </p:nvPr>
        </p:nvSpPr>
        <p:spPr>
          <a:xfrm>
            <a:off x="204281" y="204282"/>
            <a:ext cx="11673191" cy="5749046"/>
          </a:xfrm>
        </p:spPr>
        <p:txBody>
          <a:bodyPr/>
          <a:lstStyle/>
          <a:p>
            <a:pPr marL="0" indent="0">
              <a:buNone/>
            </a:pPr>
            <a:r>
              <a:rPr lang="en-US" sz="2800" b="1" dirty="0"/>
              <a:t>Qualified Passenger Vehicle Interest</a:t>
            </a:r>
          </a:p>
          <a:p>
            <a:r>
              <a:rPr lang="en-US" sz="2800" dirty="0"/>
              <a:t>OBBBA provides temporary tax deduction for interest paid on loans used to purchase new personal -use passenger vehicle.  </a:t>
            </a:r>
          </a:p>
          <a:p>
            <a:r>
              <a:rPr lang="en-US" sz="2800" dirty="0"/>
              <a:t>Deduction limited to $10,000 of interest</a:t>
            </a:r>
          </a:p>
          <a:p>
            <a:r>
              <a:rPr lang="en-US" sz="2800" dirty="0"/>
              <a:t>Available for tax years 2025-2028</a:t>
            </a:r>
          </a:p>
          <a:p>
            <a:r>
              <a:rPr lang="en-US" sz="2800" dirty="0"/>
              <a:t>GVW under 14,000 pounds and final assembly must occur in the United States</a:t>
            </a:r>
          </a:p>
          <a:p>
            <a:r>
              <a:rPr lang="en-US" sz="2800" dirty="0"/>
              <a:t>Subject to phase out at modified adjusted gross income over $200,000 (MFJ)</a:t>
            </a:r>
          </a:p>
          <a:p>
            <a:pPr marL="0" indent="0">
              <a:buNone/>
            </a:pPr>
            <a:endParaRPr lang="en-US" dirty="0"/>
          </a:p>
        </p:txBody>
      </p:sp>
    </p:spTree>
    <p:extLst>
      <p:ext uri="{BB962C8B-B14F-4D97-AF65-F5344CB8AC3E}">
        <p14:creationId xmlns:p14="http://schemas.microsoft.com/office/powerpoint/2010/main" val="2949717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4750A-23AE-AA2B-58B4-9D2E9326E1EB}"/>
              </a:ext>
            </a:extLst>
          </p:cNvPr>
          <p:cNvSpPr>
            <a:spLocks noGrp="1"/>
          </p:cNvSpPr>
          <p:nvPr>
            <p:ph type="title"/>
          </p:nvPr>
        </p:nvSpPr>
        <p:spPr/>
        <p:txBody>
          <a:bodyPr/>
          <a:lstStyle/>
          <a:p>
            <a:r>
              <a:rPr lang="en-US" dirty="0"/>
              <a:t>Sample Car Loan Interest</a:t>
            </a:r>
          </a:p>
        </p:txBody>
      </p:sp>
      <p:sp>
        <p:nvSpPr>
          <p:cNvPr id="3" name="Content Placeholder 2">
            <a:extLst>
              <a:ext uri="{FF2B5EF4-FFF2-40B4-BE49-F238E27FC236}">
                <a16:creationId xmlns:a16="http://schemas.microsoft.com/office/drawing/2014/main" id="{5A4B2D39-0A20-F80A-DA13-880EC6E0F984}"/>
              </a:ext>
            </a:extLst>
          </p:cNvPr>
          <p:cNvSpPr>
            <a:spLocks noGrp="1"/>
          </p:cNvSpPr>
          <p:nvPr>
            <p:ph idx="1"/>
          </p:nvPr>
        </p:nvSpPr>
        <p:spPr/>
        <p:txBody>
          <a:bodyPr/>
          <a:lstStyle/>
          <a:p>
            <a:r>
              <a:rPr lang="en-US" dirty="0"/>
              <a:t>If your income falls within the phase-out range, you may still qualify for a partial deduction. Essentially, your deduction would be reduced by $200 for every 1000. that your MAGI is above the phaseout’s lower threshold. </a:t>
            </a:r>
          </a:p>
          <a:p>
            <a:r>
              <a:rPr lang="en-US" dirty="0"/>
              <a:t>MAGI is $110,000. phase-out range for Single $100,000.</a:t>
            </a:r>
          </a:p>
          <a:p>
            <a:r>
              <a:rPr lang="en-US" dirty="0"/>
              <a:t>MAGI           $110,000. – phase-out 100,000.00=$10,000.</a:t>
            </a:r>
          </a:p>
          <a:p>
            <a:r>
              <a:rPr lang="en-US" dirty="0"/>
              <a:t>10,000. /1000* 200= $2,000.</a:t>
            </a:r>
          </a:p>
          <a:p>
            <a:r>
              <a:rPr lang="en-US" dirty="0"/>
              <a:t>The maximum deduction allowed is $10,000.-2,000.=$8,000</a:t>
            </a:r>
          </a:p>
          <a:p>
            <a:endParaRPr lang="en-US" dirty="0"/>
          </a:p>
          <a:p>
            <a:endParaRPr lang="en-US" dirty="0"/>
          </a:p>
        </p:txBody>
      </p:sp>
    </p:spTree>
    <p:extLst>
      <p:ext uri="{BB962C8B-B14F-4D97-AF65-F5344CB8AC3E}">
        <p14:creationId xmlns:p14="http://schemas.microsoft.com/office/powerpoint/2010/main" val="2618731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59F29D-34BC-5122-857A-0DFC753B0B67}"/>
              </a:ext>
            </a:extLst>
          </p:cNvPr>
          <p:cNvSpPr>
            <a:spLocks noGrp="1"/>
          </p:cNvSpPr>
          <p:nvPr>
            <p:ph idx="1"/>
          </p:nvPr>
        </p:nvSpPr>
        <p:spPr>
          <a:xfrm>
            <a:off x="223737" y="243192"/>
            <a:ext cx="11731558" cy="5710136"/>
          </a:xfrm>
        </p:spPr>
        <p:txBody>
          <a:bodyPr>
            <a:normAutofit/>
          </a:bodyPr>
          <a:lstStyle/>
          <a:p>
            <a:pPr marL="0" indent="0">
              <a:buNone/>
            </a:pPr>
            <a:r>
              <a:rPr lang="en-US" sz="2800" b="1" dirty="0"/>
              <a:t>Alternative Minimum Tax (AMT) Exemption.</a:t>
            </a:r>
          </a:p>
          <a:p>
            <a:r>
              <a:rPr lang="en-US" sz="2800" dirty="0"/>
              <a:t>TCJA increased exemption to $1,000,000</a:t>
            </a:r>
          </a:p>
          <a:p>
            <a:r>
              <a:rPr lang="en-US" sz="2800" dirty="0"/>
              <a:t>OBBBA extends the higher exemption and phase-outs</a:t>
            </a:r>
          </a:p>
          <a:p>
            <a:r>
              <a:rPr lang="en-US" sz="2800" dirty="0"/>
              <a:t>Exemption phase-out resets to 2018 levels starting in 2026 ($1,000,000 MFJ) 2025 phase-out begins at $1,252,700 (MFJ). </a:t>
            </a:r>
          </a:p>
        </p:txBody>
      </p:sp>
    </p:spTree>
    <p:extLst>
      <p:ext uri="{BB962C8B-B14F-4D97-AF65-F5344CB8AC3E}">
        <p14:creationId xmlns:p14="http://schemas.microsoft.com/office/powerpoint/2010/main" val="3644304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22D78B-74EA-8619-F89A-440685080BCD}"/>
              </a:ext>
            </a:extLst>
          </p:cNvPr>
          <p:cNvSpPr>
            <a:spLocks noGrp="1"/>
          </p:cNvSpPr>
          <p:nvPr>
            <p:ph idx="1"/>
          </p:nvPr>
        </p:nvSpPr>
        <p:spPr>
          <a:xfrm>
            <a:off x="291831" y="233464"/>
            <a:ext cx="11527276" cy="5690681"/>
          </a:xfrm>
        </p:spPr>
        <p:txBody>
          <a:bodyPr/>
          <a:lstStyle/>
          <a:p>
            <a:pPr marL="0" indent="0">
              <a:buNone/>
            </a:pPr>
            <a:r>
              <a:rPr lang="en-US" sz="2800" b="1" dirty="0"/>
              <a:t>No tax on tips</a:t>
            </a:r>
          </a:p>
          <a:p>
            <a:r>
              <a:rPr lang="en-US" sz="2800" dirty="0"/>
              <a:t>OBBA creates temporary deduction for tips for tax years 2025, through 2028.</a:t>
            </a:r>
          </a:p>
          <a:p>
            <a:pPr lvl="0"/>
            <a:r>
              <a:rPr lang="en-US" sz="2800" dirty="0"/>
              <a:t>Deduction limited to $25,000 per taxpayer, per year. Subject to phase-out for modified adjusted gross income over $300,000 for MFJ.</a:t>
            </a:r>
          </a:p>
          <a:p>
            <a:pPr lvl="0"/>
            <a:r>
              <a:rPr lang="en-US" sz="2800" dirty="0"/>
              <a:t>Above the line deduction</a:t>
            </a:r>
          </a:p>
          <a:p>
            <a:pPr lvl="0"/>
            <a:r>
              <a:rPr lang="en-US" sz="2800" dirty="0"/>
              <a:t>Married taxpayers must file a joint tax return</a:t>
            </a:r>
          </a:p>
          <a:p>
            <a:pPr lvl="0"/>
            <a:r>
              <a:rPr lang="en-US" sz="2800" dirty="0"/>
              <a:t>Payroll taxes still apply.</a:t>
            </a:r>
          </a:p>
          <a:p>
            <a:pPr marL="0" indent="0">
              <a:buNone/>
            </a:pPr>
            <a:endParaRPr lang="en-US" dirty="0"/>
          </a:p>
        </p:txBody>
      </p:sp>
    </p:spTree>
    <p:extLst>
      <p:ext uri="{BB962C8B-B14F-4D97-AF65-F5344CB8AC3E}">
        <p14:creationId xmlns:p14="http://schemas.microsoft.com/office/powerpoint/2010/main" val="1604675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967480-CE40-7981-CF8C-71ABF61D6E0F}"/>
              </a:ext>
            </a:extLst>
          </p:cNvPr>
          <p:cNvSpPr>
            <a:spLocks noGrp="1"/>
          </p:cNvSpPr>
          <p:nvPr>
            <p:ph idx="1"/>
          </p:nvPr>
        </p:nvSpPr>
        <p:spPr>
          <a:xfrm>
            <a:off x="291830" y="321013"/>
            <a:ext cx="11663463" cy="5544765"/>
          </a:xfrm>
        </p:spPr>
        <p:txBody>
          <a:bodyPr>
            <a:normAutofit fontScale="92500" lnSpcReduction="10000"/>
          </a:bodyPr>
          <a:lstStyle/>
          <a:p>
            <a:pPr marL="0" indent="0">
              <a:buNone/>
            </a:pPr>
            <a:r>
              <a:rPr lang="en-US" sz="4400" dirty="0"/>
              <a:t>The One Beautiful Bill Act (OBBBA) is a significant U.S. federal statute signed into law by President Donald Trump on July 4, 2025. The law primarily extends and modifies many provisions of the 2017 Tax Cuts and Jobs Act (TCJA) that were set to expired, while also introducing new tax laws breaks and spending cuts.</a:t>
            </a:r>
          </a:p>
        </p:txBody>
      </p:sp>
    </p:spTree>
    <p:extLst>
      <p:ext uri="{BB962C8B-B14F-4D97-AF65-F5344CB8AC3E}">
        <p14:creationId xmlns:p14="http://schemas.microsoft.com/office/powerpoint/2010/main" val="2858288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FCC9A-67FD-E570-205E-A2D3FF13684C}"/>
              </a:ext>
            </a:extLst>
          </p:cNvPr>
          <p:cNvSpPr>
            <a:spLocks noGrp="1"/>
          </p:cNvSpPr>
          <p:nvPr>
            <p:ph type="title"/>
          </p:nvPr>
        </p:nvSpPr>
        <p:spPr/>
        <p:txBody>
          <a:bodyPr/>
          <a:lstStyle/>
          <a:p>
            <a:r>
              <a:rPr lang="en-US" dirty="0"/>
              <a:t>Sample Non-taxable tips</a:t>
            </a:r>
          </a:p>
        </p:txBody>
      </p:sp>
      <p:sp>
        <p:nvSpPr>
          <p:cNvPr id="3" name="Content Placeholder 2">
            <a:extLst>
              <a:ext uri="{FF2B5EF4-FFF2-40B4-BE49-F238E27FC236}">
                <a16:creationId xmlns:a16="http://schemas.microsoft.com/office/drawing/2014/main" id="{B332EB31-8E42-B564-9EC0-AFD1CD1F8CFF}"/>
              </a:ext>
            </a:extLst>
          </p:cNvPr>
          <p:cNvSpPr>
            <a:spLocks noGrp="1"/>
          </p:cNvSpPr>
          <p:nvPr>
            <p:ph idx="1"/>
          </p:nvPr>
        </p:nvSpPr>
        <p:spPr/>
        <p:txBody>
          <a:bodyPr>
            <a:normAutofit/>
          </a:bodyPr>
          <a:lstStyle/>
          <a:p>
            <a:r>
              <a:rPr lang="en-US" dirty="0"/>
              <a:t>Total Tips (2 Ind)                           $60,000</a:t>
            </a:r>
          </a:p>
          <a:p>
            <a:r>
              <a:rPr lang="en-US" dirty="0"/>
              <a:t>Limit                                                 ( 25,000)</a:t>
            </a:r>
          </a:p>
          <a:p>
            <a:r>
              <a:rPr lang="en-US" dirty="0"/>
              <a:t>MAGI                                                 350,000.</a:t>
            </a:r>
          </a:p>
          <a:p>
            <a:r>
              <a:rPr lang="en-US" dirty="0"/>
              <a:t>MFJ -Limit                                         (300,000.)</a:t>
            </a:r>
          </a:p>
          <a:p>
            <a:r>
              <a:rPr lang="en-US" dirty="0"/>
              <a:t>                                                           ------------</a:t>
            </a:r>
          </a:p>
          <a:p>
            <a:r>
              <a:rPr lang="en-US" dirty="0"/>
              <a:t>excess  (50,000 / 1000)                     50</a:t>
            </a:r>
          </a:p>
          <a:p>
            <a:r>
              <a:rPr lang="en-US" dirty="0"/>
              <a:t>(50*100) reduction                          5,000. (tips 25,000 -5,000=$20,000)</a:t>
            </a:r>
          </a:p>
          <a:p>
            <a:endParaRPr lang="en-US" dirty="0"/>
          </a:p>
        </p:txBody>
      </p:sp>
    </p:spTree>
    <p:extLst>
      <p:ext uri="{BB962C8B-B14F-4D97-AF65-F5344CB8AC3E}">
        <p14:creationId xmlns:p14="http://schemas.microsoft.com/office/powerpoint/2010/main" val="9344283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3B0BE4-4CE0-EC16-4138-7E9149A4A8B9}"/>
              </a:ext>
            </a:extLst>
          </p:cNvPr>
          <p:cNvSpPr>
            <a:spLocks noGrp="1"/>
          </p:cNvSpPr>
          <p:nvPr>
            <p:ph idx="1"/>
          </p:nvPr>
        </p:nvSpPr>
        <p:spPr>
          <a:xfrm>
            <a:off x="340469" y="301558"/>
            <a:ext cx="11556460" cy="5573948"/>
          </a:xfrm>
        </p:spPr>
        <p:txBody>
          <a:bodyPr/>
          <a:lstStyle/>
          <a:p>
            <a:pPr marL="0" indent="0">
              <a:buNone/>
            </a:pPr>
            <a:r>
              <a:rPr lang="en-US" sz="2800" b="1" dirty="0"/>
              <a:t>No tax on Overtime</a:t>
            </a:r>
          </a:p>
          <a:p>
            <a:r>
              <a:rPr lang="en-US" sz="2800" dirty="0"/>
              <a:t>OBBBA creates temporary deduction for qualified overtime for tax years 2025 through 2028.</a:t>
            </a:r>
          </a:p>
          <a:p>
            <a:pPr lvl="0"/>
            <a:r>
              <a:rPr lang="en-US" sz="2800" dirty="0"/>
              <a:t>Deductions limited to $25,000 for joint filers ($12,500 other filers). Subject to phase-out for modified adjusted gross income over $300,000 for MFJ.</a:t>
            </a:r>
          </a:p>
          <a:p>
            <a:pPr lvl="0"/>
            <a:r>
              <a:rPr lang="en-US" sz="2800" dirty="0"/>
              <a:t>Not required to itemize deductions.</a:t>
            </a:r>
          </a:p>
          <a:p>
            <a:pPr lvl="0"/>
            <a:r>
              <a:rPr lang="en-US" sz="2800" dirty="0"/>
              <a:t>Payroll taxes still apply.</a:t>
            </a:r>
          </a:p>
          <a:p>
            <a:pPr marL="0" indent="0">
              <a:buNone/>
            </a:pPr>
            <a:endParaRPr lang="en-US" dirty="0"/>
          </a:p>
        </p:txBody>
      </p:sp>
    </p:spTree>
    <p:extLst>
      <p:ext uri="{BB962C8B-B14F-4D97-AF65-F5344CB8AC3E}">
        <p14:creationId xmlns:p14="http://schemas.microsoft.com/office/powerpoint/2010/main" val="1564054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AA1874-C86F-C148-94E2-5392DAA17C72}"/>
              </a:ext>
            </a:extLst>
          </p:cNvPr>
          <p:cNvSpPr>
            <a:spLocks noGrp="1"/>
          </p:cNvSpPr>
          <p:nvPr>
            <p:ph idx="1"/>
          </p:nvPr>
        </p:nvSpPr>
        <p:spPr>
          <a:xfrm>
            <a:off x="262647" y="262648"/>
            <a:ext cx="11575915" cy="5690680"/>
          </a:xfrm>
        </p:spPr>
        <p:txBody>
          <a:bodyPr/>
          <a:lstStyle/>
          <a:p>
            <a:pPr marL="0" indent="0">
              <a:buNone/>
            </a:pPr>
            <a:r>
              <a:rPr lang="en-US" sz="2800" b="1" dirty="0"/>
              <a:t>Estate and Gift tax exemption+</a:t>
            </a:r>
          </a:p>
          <a:p>
            <a:pPr lvl="0"/>
            <a:r>
              <a:rPr lang="en-US" sz="2800" dirty="0"/>
              <a:t>Exemption increased to $15,000,000 after December 31,2025</a:t>
            </a:r>
          </a:p>
          <a:p>
            <a:pPr lvl="0"/>
            <a:r>
              <a:rPr lang="en-US" sz="2800" dirty="0"/>
              <a:t>Exemption will be indexed for inflation</a:t>
            </a:r>
          </a:p>
          <a:p>
            <a:pPr lvl="0"/>
            <a:r>
              <a:rPr lang="en-US" sz="2800" dirty="0"/>
              <a:t>2025 exemption $13,990,000.</a:t>
            </a:r>
          </a:p>
          <a:p>
            <a:pPr marL="0" indent="0">
              <a:buNone/>
            </a:pPr>
            <a:endParaRPr lang="en-US" dirty="0"/>
          </a:p>
        </p:txBody>
      </p:sp>
    </p:spTree>
    <p:extLst>
      <p:ext uri="{BB962C8B-B14F-4D97-AF65-F5344CB8AC3E}">
        <p14:creationId xmlns:p14="http://schemas.microsoft.com/office/powerpoint/2010/main" val="12993449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3943AF-7DBE-3022-C401-D2C0933C6068}"/>
              </a:ext>
            </a:extLst>
          </p:cNvPr>
          <p:cNvSpPr>
            <a:spLocks noGrp="1"/>
          </p:cNvSpPr>
          <p:nvPr>
            <p:ph idx="1"/>
          </p:nvPr>
        </p:nvSpPr>
        <p:spPr>
          <a:xfrm>
            <a:off x="252919" y="252919"/>
            <a:ext cx="11673192" cy="5661497"/>
          </a:xfrm>
        </p:spPr>
        <p:txBody>
          <a:bodyPr>
            <a:normAutofit/>
          </a:bodyPr>
          <a:lstStyle/>
          <a:p>
            <a:pPr marL="0" lvl="0" indent="0">
              <a:buNone/>
            </a:pPr>
            <a:r>
              <a:rPr lang="en-US" sz="2800" b="1" dirty="0"/>
              <a:t>Trump accounts and contribution pilot program</a:t>
            </a:r>
          </a:p>
          <a:p>
            <a:r>
              <a:rPr lang="en-US" sz="2800" dirty="0"/>
              <a:t>The law creates Trump Accounts, a tax advantaged savings investment account.</a:t>
            </a:r>
          </a:p>
          <a:p>
            <a:r>
              <a:rPr lang="en-US" sz="2800" dirty="0"/>
              <a:t>Any individual is allowed to contribute to a child’s account, up to $5,000 per year per child.</a:t>
            </a:r>
          </a:p>
          <a:p>
            <a:r>
              <a:rPr lang="en-US" sz="2800" dirty="0"/>
              <a:t>Employers are allowed to contribute to their employees account, up to $2,500 per year. Contributions by an employer count against the $5,000 annual limit per child, but contributions by the federal government do not. As an exception to the annual limit, tax exempt organization are allowed to contribute </a:t>
            </a:r>
          </a:p>
        </p:txBody>
      </p:sp>
    </p:spTree>
    <p:extLst>
      <p:ext uri="{BB962C8B-B14F-4D97-AF65-F5344CB8AC3E}">
        <p14:creationId xmlns:p14="http://schemas.microsoft.com/office/powerpoint/2010/main" val="33570395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A424A-DD16-345F-CD6C-3E09428122D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5B117B-3118-2138-7CC9-F7821EA5D58D}"/>
              </a:ext>
            </a:extLst>
          </p:cNvPr>
          <p:cNvSpPr>
            <a:spLocks noGrp="1"/>
          </p:cNvSpPr>
          <p:nvPr>
            <p:ph idx="1"/>
          </p:nvPr>
        </p:nvSpPr>
        <p:spPr>
          <a:xfrm>
            <a:off x="252919" y="252919"/>
            <a:ext cx="11673192" cy="5661497"/>
          </a:xfrm>
        </p:spPr>
        <p:txBody>
          <a:bodyPr>
            <a:normAutofit/>
          </a:bodyPr>
          <a:lstStyle/>
          <a:p>
            <a:pPr marL="0" lvl="0" indent="0">
              <a:buNone/>
            </a:pPr>
            <a:r>
              <a:rPr lang="en-US" sz="2800" b="1" dirty="0"/>
              <a:t>Trump accounts and contribution pilot program</a:t>
            </a:r>
          </a:p>
          <a:p>
            <a:r>
              <a:rPr lang="en-US" sz="2800" dirty="0"/>
              <a:t>Contributions into a child’s account are allowed until the end of the year in which the child turns 18.</a:t>
            </a:r>
          </a:p>
          <a:p>
            <a:r>
              <a:rPr lang="en-US" sz="2800" dirty="0"/>
              <a:t>The federal government will contribute $1,000. Into a Trump account for each U.S. citizen child with a social security number who was born between January 1, 2025, and December 31, 2028.</a:t>
            </a:r>
          </a:p>
          <a:p>
            <a:r>
              <a:rPr lang="en-US" sz="2800" dirty="0"/>
              <a:t>Funds in the account must be invested in mutual funds or exchange-traded funds that mirror the S&amp;P 500 or another U.S. stock index. Investment earnings are tax deferred.</a:t>
            </a:r>
          </a:p>
        </p:txBody>
      </p:sp>
    </p:spTree>
    <p:extLst>
      <p:ext uri="{BB962C8B-B14F-4D97-AF65-F5344CB8AC3E}">
        <p14:creationId xmlns:p14="http://schemas.microsoft.com/office/powerpoint/2010/main" val="421791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71D1A-DCE6-D8C1-8C74-2C6529AD8B9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B8AF19-7BCA-3D7B-70B6-AF71C4692830}"/>
              </a:ext>
            </a:extLst>
          </p:cNvPr>
          <p:cNvSpPr>
            <a:spLocks noGrp="1"/>
          </p:cNvSpPr>
          <p:nvPr>
            <p:ph idx="1"/>
          </p:nvPr>
        </p:nvSpPr>
        <p:spPr>
          <a:xfrm>
            <a:off x="252919" y="252919"/>
            <a:ext cx="11673192" cy="5661497"/>
          </a:xfrm>
        </p:spPr>
        <p:txBody>
          <a:bodyPr>
            <a:normAutofit/>
          </a:bodyPr>
          <a:lstStyle/>
          <a:p>
            <a:pPr marL="0" lvl="0" indent="0">
              <a:buNone/>
            </a:pPr>
            <a:r>
              <a:rPr lang="en-US" sz="2800" b="1" dirty="0"/>
              <a:t>Trump accounts and contribution pilot program</a:t>
            </a:r>
          </a:p>
          <a:p>
            <a:r>
              <a:rPr lang="en-US" sz="2800" u="sng" dirty="0"/>
              <a:t>Employer contributions to a </a:t>
            </a:r>
            <a:r>
              <a:rPr lang="en-US" sz="2800" b="1" u="sng" dirty="0"/>
              <a:t>Trump Account</a:t>
            </a:r>
            <a:r>
              <a:rPr lang="en-US" sz="2800" u="sng" dirty="0"/>
              <a:t> are </a:t>
            </a:r>
            <a:r>
              <a:rPr lang="en-US" sz="2800" b="1" u="sng" dirty="0"/>
              <a:t>not taxable</a:t>
            </a:r>
            <a:r>
              <a:rPr lang="en-US" sz="2800" u="sng" dirty="0"/>
              <a:t> to the employee (or dependent beneficiary) at the time of the contribution and are a </a:t>
            </a:r>
            <a:r>
              <a:rPr lang="en-US" sz="2800" b="1" u="sng" dirty="0"/>
              <a:t>deductible business expense</a:t>
            </a:r>
            <a:r>
              <a:rPr lang="en-US" sz="2800" u="sng" dirty="0"/>
              <a:t> for the employer, subject to specific annual limits and program requirements</a:t>
            </a:r>
            <a:r>
              <a:rPr lang="en-US" sz="2800" dirty="0"/>
              <a:t>. </a:t>
            </a:r>
          </a:p>
        </p:txBody>
      </p:sp>
    </p:spTree>
    <p:extLst>
      <p:ext uri="{BB962C8B-B14F-4D97-AF65-F5344CB8AC3E}">
        <p14:creationId xmlns:p14="http://schemas.microsoft.com/office/powerpoint/2010/main" val="19755469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008449-DE73-3FD8-2DC6-B228AAD5844F}"/>
              </a:ext>
            </a:extLst>
          </p:cNvPr>
          <p:cNvSpPr>
            <a:spLocks noGrp="1"/>
          </p:cNvSpPr>
          <p:nvPr>
            <p:ph idx="1"/>
          </p:nvPr>
        </p:nvSpPr>
        <p:spPr>
          <a:xfrm>
            <a:off x="321013" y="330740"/>
            <a:ext cx="11498093" cy="5544766"/>
          </a:xfrm>
        </p:spPr>
        <p:txBody>
          <a:bodyPr/>
          <a:lstStyle/>
          <a:p>
            <a:pPr marL="0" indent="0">
              <a:buNone/>
            </a:pPr>
            <a:r>
              <a:rPr lang="en-US" sz="2800" b="1" dirty="0"/>
              <a:t>BUSINESS CHANGES:</a:t>
            </a:r>
          </a:p>
          <a:p>
            <a:pPr lvl="0"/>
            <a:r>
              <a:rPr lang="en-US" sz="2800" dirty="0"/>
              <a:t>The legislation did not make changes to the corporate tax rate</a:t>
            </a:r>
          </a:p>
          <a:p>
            <a:pPr lvl="0"/>
            <a:r>
              <a:rPr lang="en-US" sz="2800" dirty="0"/>
              <a:t>Nor the capital gains tax rate</a:t>
            </a:r>
          </a:p>
          <a:p>
            <a:pPr marL="0" indent="0">
              <a:buNone/>
            </a:pPr>
            <a:r>
              <a:rPr lang="en-US" sz="2800" b="1" dirty="0"/>
              <a:t>BONUS DEPRECIATION;</a:t>
            </a:r>
          </a:p>
          <a:p>
            <a:pPr lvl="0"/>
            <a:r>
              <a:rPr lang="en-US" sz="2800" dirty="0"/>
              <a:t>Permanent 100% first bonus depreciation for new or used assets acquired and placed in service after January 19, 2025.</a:t>
            </a:r>
          </a:p>
          <a:p>
            <a:pPr lvl="0"/>
            <a:r>
              <a:rPr lang="en-US" sz="2800" dirty="0"/>
              <a:t>Under prior law, the deduction was limited to 40% for 2025, and was phasing down each year.</a:t>
            </a:r>
          </a:p>
          <a:p>
            <a:pPr marL="0" indent="0">
              <a:buNone/>
            </a:pPr>
            <a:endParaRPr lang="en-US" dirty="0"/>
          </a:p>
        </p:txBody>
      </p:sp>
    </p:spTree>
    <p:extLst>
      <p:ext uri="{BB962C8B-B14F-4D97-AF65-F5344CB8AC3E}">
        <p14:creationId xmlns:p14="http://schemas.microsoft.com/office/powerpoint/2010/main" val="3413629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2A3E0-DAB8-2870-0E11-04C06457890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69C69E-B39C-BF8B-6E1C-AABF589F6EE7}"/>
              </a:ext>
            </a:extLst>
          </p:cNvPr>
          <p:cNvSpPr>
            <a:spLocks noGrp="1"/>
          </p:cNvSpPr>
          <p:nvPr>
            <p:ph idx="1"/>
          </p:nvPr>
        </p:nvSpPr>
        <p:spPr>
          <a:xfrm>
            <a:off x="321013" y="330740"/>
            <a:ext cx="11498093" cy="5544766"/>
          </a:xfrm>
        </p:spPr>
        <p:txBody>
          <a:bodyPr/>
          <a:lstStyle/>
          <a:p>
            <a:pPr marL="0" indent="0">
              <a:buNone/>
            </a:pPr>
            <a:r>
              <a:rPr lang="en-US" sz="2800" b="1" dirty="0"/>
              <a:t>QUALIFIED PRODUCTION PROPERTY</a:t>
            </a:r>
          </a:p>
          <a:p>
            <a:pPr lvl="0"/>
            <a:r>
              <a:rPr lang="en-US" sz="2800" dirty="0"/>
              <a:t>NEW law introduces a 100% deduction for “qualified production property”, including 39-year property</a:t>
            </a:r>
          </a:p>
          <a:p>
            <a:pPr lvl="0"/>
            <a:r>
              <a:rPr lang="en-US" sz="2800" dirty="0"/>
              <a:t>Generally nonresidential real property used in manufacturing, agriculture, or chemical production.</a:t>
            </a:r>
          </a:p>
          <a:p>
            <a:pPr lvl="0"/>
            <a:r>
              <a:rPr lang="en-US" sz="2800" dirty="0"/>
              <a:t>Construction must begin after January 19, 2025, be placed in service after July 4,2025 but before 2031.</a:t>
            </a:r>
          </a:p>
          <a:p>
            <a:pPr marL="0" indent="0">
              <a:buNone/>
            </a:pPr>
            <a:endParaRPr lang="en-US" dirty="0"/>
          </a:p>
        </p:txBody>
      </p:sp>
    </p:spTree>
    <p:extLst>
      <p:ext uri="{BB962C8B-B14F-4D97-AF65-F5344CB8AC3E}">
        <p14:creationId xmlns:p14="http://schemas.microsoft.com/office/powerpoint/2010/main" val="9102905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10AFC-AFE6-0287-E7F5-98632DEDF7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0B9C5-FB3C-E7BF-8B68-D603757F839C}"/>
              </a:ext>
            </a:extLst>
          </p:cNvPr>
          <p:cNvSpPr>
            <a:spLocks noGrp="1"/>
          </p:cNvSpPr>
          <p:nvPr>
            <p:ph idx="1"/>
          </p:nvPr>
        </p:nvSpPr>
        <p:spPr>
          <a:xfrm>
            <a:off x="321013" y="330740"/>
            <a:ext cx="11498093" cy="5544766"/>
          </a:xfrm>
        </p:spPr>
        <p:txBody>
          <a:bodyPr/>
          <a:lstStyle/>
          <a:p>
            <a:pPr marL="0" indent="0">
              <a:buNone/>
            </a:pPr>
            <a:r>
              <a:rPr lang="en-US" sz="2800" b="1" dirty="0"/>
              <a:t>Section 179</a:t>
            </a:r>
          </a:p>
          <a:p>
            <a:pPr lvl="0"/>
            <a:r>
              <a:rPr lang="en-US" sz="2800" dirty="0"/>
              <a:t>Increased limit to $2.5 million in 2025</a:t>
            </a:r>
          </a:p>
          <a:p>
            <a:pPr lvl="0"/>
            <a:r>
              <a:rPr lang="en-US" sz="2800" dirty="0"/>
              <a:t>Phaseout threshold to $4 million in 2025</a:t>
            </a:r>
          </a:p>
          <a:p>
            <a:pPr lvl="0"/>
            <a:r>
              <a:rPr lang="en-US" sz="2800" dirty="0"/>
              <a:t>Annual adjustment for inflation.</a:t>
            </a:r>
          </a:p>
          <a:p>
            <a:pPr marL="0" indent="0">
              <a:buNone/>
            </a:pPr>
            <a:endParaRPr lang="en-US" dirty="0"/>
          </a:p>
        </p:txBody>
      </p:sp>
    </p:spTree>
    <p:extLst>
      <p:ext uri="{BB962C8B-B14F-4D97-AF65-F5344CB8AC3E}">
        <p14:creationId xmlns:p14="http://schemas.microsoft.com/office/powerpoint/2010/main" val="36346547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68989-87E5-D3D8-1747-D750891187B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BCF615-1824-D514-F2CD-121C6F98CE76}"/>
              </a:ext>
            </a:extLst>
          </p:cNvPr>
          <p:cNvSpPr>
            <a:spLocks noGrp="1"/>
          </p:cNvSpPr>
          <p:nvPr>
            <p:ph idx="1"/>
          </p:nvPr>
        </p:nvSpPr>
        <p:spPr>
          <a:xfrm>
            <a:off x="321013" y="330740"/>
            <a:ext cx="11498093" cy="5544766"/>
          </a:xfrm>
        </p:spPr>
        <p:txBody>
          <a:bodyPr/>
          <a:lstStyle/>
          <a:p>
            <a:pPr marL="0" indent="0">
              <a:buNone/>
            </a:pPr>
            <a:r>
              <a:rPr lang="en-US" sz="2800" b="1" dirty="0"/>
              <a:t>BUSINESS INTEREST EXPENSES LIMITATION UNDER 163(j)</a:t>
            </a:r>
          </a:p>
          <a:p>
            <a:r>
              <a:rPr lang="en-US" sz="2800" dirty="0"/>
              <a:t>Under prior law limitation was based on EBIT</a:t>
            </a:r>
          </a:p>
          <a:p>
            <a:r>
              <a:rPr lang="en-US" sz="2800" dirty="0"/>
              <a:t>New law increases the cap by excluding depreciation, amortization and depletion from the calculation, meaning the limit is based on EBITDA, effective for 2025.</a:t>
            </a:r>
          </a:p>
          <a:p>
            <a:pPr marL="0" indent="0">
              <a:buNone/>
            </a:pPr>
            <a:endParaRPr lang="en-US" dirty="0"/>
          </a:p>
        </p:txBody>
      </p:sp>
    </p:spTree>
    <p:extLst>
      <p:ext uri="{BB962C8B-B14F-4D97-AF65-F5344CB8AC3E}">
        <p14:creationId xmlns:p14="http://schemas.microsoft.com/office/powerpoint/2010/main" val="2918745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8E87E4-2658-EED6-D287-EB1EAE671B64}"/>
              </a:ext>
            </a:extLst>
          </p:cNvPr>
          <p:cNvSpPr>
            <a:spLocks noGrp="1"/>
          </p:cNvSpPr>
          <p:nvPr>
            <p:ph idx="1"/>
          </p:nvPr>
        </p:nvSpPr>
        <p:spPr>
          <a:xfrm>
            <a:off x="252919" y="272374"/>
            <a:ext cx="11614826" cy="5642043"/>
          </a:xfrm>
        </p:spPr>
        <p:txBody>
          <a:bodyPr/>
          <a:lstStyle/>
          <a:p>
            <a:pPr marL="0" indent="0">
              <a:buNone/>
            </a:pPr>
            <a:r>
              <a:rPr lang="en-US" sz="2400" dirty="0"/>
              <a:t>Provisions:</a:t>
            </a:r>
          </a:p>
          <a:p>
            <a:pPr marL="0" indent="0">
              <a:buNone/>
            </a:pPr>
            <a:r>
              <a:rPr lang="en-US" sz="2400" dirty="0"/>
              <a:t>Individual Income Taxes</a:t>
            </a:r>
          </a:p>
          <a:p>
            <a:pPr lvl="0"/>
            <a:r>
              <a:rPr lang="en-US" sz="2400" b="1" dirty="0"/>
              <a:t>Extending 2017 tax cuts.</a:t>
            </a:r>
            <a:endParaRPr lang="en-US" sz="2400" dirty="0"/>
          </a:p>
          <a:p>
            <a:pPr marL="0" indent="0">
              <a:buNone/>
            </a:pPr>
            <a:r>
              <a:rPr lang="en-US" sz="2400" dirty="0"/>
              <a:t>	The law permanently extends the individual tax rates </a:t>
            </a:r>
            <a:r>
              <a:rPr lang="en-US" sz="2400" b="1" u="sng" dirty="0"/>
              <a:t>Trump signed into </a:t>
            </a:r>
            <a:r>
              <a:rPr lang="en-US" sz="2400" b="1" dirty="0"/>
              <a:t>	</a:t>
            </a:r>
            <a:r>
              <a:rPr lang="en-US" sz="2400" b="1" u="sng" dirty="0"/>
              <a:t>law in 2017,</a:t>
            </a:r>
            <a:r>
              <a:rPr lang="en-US" sz="2400" dirty="0"/>
              <a:t> which were set to expire at the end of 2025. </a:t>
            </a:r>
          </a:p>
          <a:p>
            <a:pPr marL="0" indent="0">
              <a:buNone/>
            </a:pPr>
            <a:r>
              <a:rPr lang="en-US" sz="2400" dirty="0"/>
              <a:t>	</a:t>
            </a:r>
            <a:r>
              <a:rPr lang="en-US" sz="2400" u="sng" dirty="0"/>
              <a:t>Under Tax Cuts and Jobs Act (TCJA), ordinary tax rates were temporarily </a:t>
            </a:r>
            <a:r>
              <a:rPr lang="en-US" sz="2400" dirty="0"/>
              <a:t>	</a:t>
            </a:r>
            <a:r>
              <a:rPr lang="en-US" sz="2400" u="sng" dirty="0"/>
              <a:t>changed for 	individuals, estates, and trusts. The top marginal tax rate </a:t>
            </a:r>
            <a:r>
              <a:rPr lang="en-US" sz="2400" dirty="0"/>
              <a:t>	</a:t>
            </a:r>
            <a:r>
              <a:rPr lang="en-US" sz="2400" u="sng" dirty="0"/>
              <a:t>decreased from 39.6% to 37%.</a:t>
            </a:r>
          </a:p>
          <a:p>
            <a:pPr marL="0" indent="0">
              <a:buNone/>
            </a:pPr>
            <a:r>
              <a:rPr lang="en-US" sz="2400" dirty="0"/>
              <a:t>	</a:t>
            </a:r>
            <a:r>
              <a:rPr lang="en-US" sz="2400" u="sng" dirty="0"/>
              <a:t>One Big Beautiful Bill Act (OBBBA) makes the reduced tax rates under TCJA </a:t>
            </a:r>
            <a:r>
              <a:rPr lang="en-US" sz="2400" dirty="0"/>
              <a:t>	</a:t>
            </a:r>
            <a:r>
              <a:rPr lang="en-US" sz="2400" u="sng" dirty="0"/>
              <a:t>permanent. 	The top marginal tax rate remains at 37%.</a:t>
            </a:r>
          </a:p>
          <a:p>
            <a:pPr marL="0" indent="0">
              <a:buNone/>
            </a:pPr>
            <a:endParaRPr lang="en-US" dirty="0"/>
          </a:p>
        </p:txBody>
      </p:sp>
    </p:spTree>
    <p:extLst>
      <p:ext uri="{BB962C8B-B14F-4D97-AF65-F5344CB8AC3E}">
        <p14:creationId xmlns:p14="http://schemas.microsoft.com/office/powerpoint/2010/main" val="32874074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A4574-643F-48F0-057D-2FE4C61BDE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4A711F-4254-476A-9683-038FB4FBAD4C}"/>
              </a:ext>
            </a:extLst>
          </p:cNvPr>
          <p:cNvSpPr>
            <a:spLocks noGrp="1"/>
          </p:cNvSpPr>
          <p:nvPr>
            <p:ph idx="1"/>
          </p:nvPr>
        </p:nvSpPr>
        <p:spPr>
          <a:xfrm>
            <a:off x="321013" y="330740"/>
            <a:ext cx="11498093" cy="5544766"/>
          </a:xfrm>
        </p:spPr>
        <p:txBody>
          <a:bodyPr/>
          <a:lstStyle/>
          <a:p>
            <a:pPr marL="0" indent="0">
              <a:buNone/>
            </a:pPr>
            <a:r>
              <a:rPr lang="en-US" sz="2800" b="1" dirty="0"/>
              <a:t>QUALIFIED BUSINESS INCOME (QBI)</a:t>
            </a:r>
          </a:p>
          <a:p>
            <a:pPr lvl="0"/>
            <a:r>
              <a:rPr lang="en-US" sz="2800" dirty="0"/>
              <a:t>TCJA created 199A back in 2017 for pass -through entity owners</a:t>
            </a:r>
          </a:p>
          <a:p>
            <a:pPr lvl="0"/>
            <a:r>
              <a:rPr lang="en-US" sz="2800" dirty="0"/>
              <a:t>Had been schedule to expire after 2025</a:t>
            </a:r>
          </a:p>
          <a:p>
            <a:pPr lvl="0"/>
            <a:r>
              <a:rPr lang="en-US" sz="2800" dirty="0"/>
              <a:t>Now made permanent at 20% (rate stays the same)</a:t>
            </a:r>
          </a:p>
          <a:p>
            <a:pPr lvl="0"/>
            <a:r>
              <a:rPr lang="en-US" sz="2800" dirty="0"/>
              <a:t>Also expands the deduction limit phase-in ranges for specified service trades or businesses </a:t>
            </a:r>
          </a:p>
          <a:p>
            <a:r>
              <a:rPr lang="en-US" sz="2800" dirty="0"/>
              <a:t>Also adds a minimum QBI deduction of $400 for taxpayers with at least $1,000 of QBI income from active trade business. </a:t>
            </a:r>
          </a:p>
        </p:txBody>
      </p:sp>
    </p:spTree>
    <p:extLst>
      <p:ext uri="{BB962C8B-B14F-4D97-AF65-F5344CB8AC3E}">
        <p14:creationId xmlns:p14="http://schemas.microsoft.com/office/powerpoint/2010/main" val="30775821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8FBC0-E820-8685-65AC-E9E12425D68B}"/>
              </a:ext>
            </a:extLst>
          </p:cNvPr>
          <p:cNvSpPr>
            <a:spLocks noGrp="1"/>
          </p:cNvSpPr>
          <p:nvPr>
            <p:ph type="title"/>
          </p:nvPr>
        </p:nvSpPr>
        <p:spPr/>
        <p:txBody>
          <a:bodyPr/>
          <a:lstStyle/>
          <a:p>
            <a:r>
              <a:rPr lang="en-US" dirty="0"/>
              <a:t>Procedural and reporting changes</a:t>
            </a:r>
          </a:p>
        </p:txBody>
      </p:sp>
      <p:sp>
        <p:nvSpPr>
          <p:cNvPr id="3" name="Content Placeholder 2">
            <a:extLst>
              <a:ext uri="{FF2B5EF4-FFF2-40B4-BE49-F238E27FC236}">
                <a16:creationId xmlns:a16="http://schemas.microsoft.com/office/drawing/2014/main" id="{D7E5CA8C-24BC-9F21-73A1-DDE0FA9D4562}"/>
              </a:ext>
            </a:extLst>
          </p:cNvPr>
          <p:cNvSpPr>
            <a:spLocks noGrp="1"/>
          </p:cNvSpPr>
          <p:nvPr>
            <p:ph idx="1"/>
          </p:nvPr>
        </p:nvSpPr>
        <p:spPr/>
        <p:txBody>
          <a:bodyPr/>
          <a:lstStyle/>
          <a:p>
            <a:r>
              <a:rPr lang="en-US" dirty="0"/>
              <a:t>ADR pilot programs;</a:t>
            </a:r>
          </a:p>
          <a:p>
            <a:r>
              <a:rPr lang="en-US" dirty="0"/>
              <a:t>Post Appeals Mediation, Fast Track Settlement</a:t>
            </a:r>
          </a:p>
          <a:p>
            <a:r>
              <a:rPr lang="en-US" dirty="0"/>
              <a:t>Mediation, Arbitration, negotiations. </a:t>
            </a:r>
          </a:p>
          <a:p>
            <a:r>
              <a:rPr lang="en-US" dirty="0"/>
              <a:t>House passes two taxpayer protection bills;</a:t>
            </a:r>
          </a:p>
          <a:p>
            <a:r>
              <a:rPr lang="en-US" dirty="0"/>
              <a:t>USPS changes to postmark date system taking effect December 24,2025.</a:t>
            </a:r>
          </a:p>
          <a:p>
            <a:r>
              <a:rPr lang="en-US" dirty="0"/>
              <a:t>1040-sample </a:t>
            </a:r>
          </a:p>
        </p:txBody>
      </p:sp>
    </p:spTree>
    <p:extLst>
      <p:ext uri="{BB962C8B-B14F-4D97-AF65-F5344CB8AC3E}">
        <p14:creationId xmlns:p14="http://schemas.microsoft.com/office/powerpoint/2010/main" val="34554721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1A385-6214-9E15-A136-73D6C5353B8E}"/>
              </a:ext>
            </a:extLst>
          </p:cNvPr>
          <p:cNvSpPr>
            <a:spLocks noGrp="1"/>
          </p:cNvSpPr>
          <p:nvPr>
            <p:ph type="title"/>
          </p:nvPr>
        </p:nvSpPr>
        <p:spPr/>
        <p:txBody>
          <a:bodyPr/>
          <a:lstStyle/>
          <a:p>
            <a:r>
              <a:rPr lang="en-US" dirty="0"/>
              <a:t>Taxpayer protection bill</a:t>
            </a:r>
          </a:p>
        </p:txBody>
      </p:sp>
      <p:sp>
        <p:nvSpPr>
          <p:cNvPr id="3" name="Content Placeholder 2">
            <a:extLst>
              <a:ext uri="{FF2B5EF4-FFF2-40B4-BE49-F238E27FC236}">
                <a16:creationId xmlns:a16="http://schemas.microsoft.com/office/drawing/2014/main" id="{AC78D5AB-06FF-0A16-D5B6-41AE34F25E82}"/>
              </a:ext>
            </a:extLst>
          </p:cNvPr>
          <p:cNvSpPr>
            <a:spLocks noGrp="1"/>
          </p:cNvSpPr>
          <p:nvPr>
            <p:ph idx="1"/>
          </p:nvPr>
        </p:nvSpPr>
        <p:spPr/>
        <p:txBody>
          <a:bodyPr>
            <a:normAutofit fontScale="77500" lnSpcReduction="20000"/>
          </a:bodyPr>
          <a:lstStyle/>
          <a:p>
            <a:r>
              <a:rPr lang="en-US" dirty="0"/>
              <a:t>Because of the incredible amount of controversy that has occasioned civil tax penalty assertions and the application </a:t>
            </a:r>
            <a:r>
              <a:rPr lang="en-US" u="sng" dirty="0"/>
              <a:t>of IRC section 6751</a:t>
            </a:r>
            <a:r>
              <a:rPr lang="en-US" dirty="0"/>
              <a:t>, Congress appears poised to act again, to clarify the statute. Presently, the Fair and Accountable IRS Reviews Act, H.R. 5346, 119th Cong. (2025) is currently making its way through Congress. The bill would amend IRC section 6751 in two ways: the amendment would define “</a:t>
            </a:r>
            <a:r>
              <a:rPr lang="en-US" u="sng" dirty="0"/>
              <a:t>immediate supervisor” and provide an explicit timing requirement. Under the bill, “</a:t>
            </a:r>
            <a:r>
              <a:rPr lang="en-US" dirty="0"/>
              <a:t>immediate supervisor” means the person to whom the IRS personnel making the penalty determination actually reports. The amendment also addresses the timing of such approval, requiring approval of a penalty “before any written communication with respect to such penalty (including proposal of a penalty as an adjustment) is sent to the taxpayer.” In many cases, this would require approval significantly earlier than required by either the current, final regulations or current judicial interpretations. The amendment has been approved by the House Ways &amp; Means Committee, and it appears likely to be passed in some form in the near future.</a:t>
            </a:r>
          </a:p>
        </p:txBody>
      </p:sp>
    </p:spTree>
    <p:extLst>
      <p:ext uri="{BB962C8B-B14F-4D97-AF65-F5344CB8AC3E}">
        <p14:creationId xmlns:p14="http://schemas.microsoft.com/office/powerpoint/2010/main" val="36799140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F901EDB-0BD2-92F5-C186-A8D804968C41}"/>
              </a:ext>
            </a:extLst>
          </p:cNvPr>
          <p:cNvPicPr>
            <a:picLocks noChangeAspect="1"/>
          </p:cNvPicPr>
          <p:nvPr/>
        </p:nvPicPr>
        <p:blipFill>
          <a:blip r:embed="rId2"/>
          <a:stretch>
            <a:fillRect/>
          </a:stretch>
        </p:blipFill>
        <p:spPr>
          <a:xfrm>
            <a:off x="502920" y="0"/>
            <a:ext cx="5311833" cy="6858000"/>
          </a:xfrm>
          <a:prstGeom prst="rect">
            <a:avLst/>
          </a:prstGeom>
        </p:spPr>
      </p:pic>
      <p:pic>
        <p:nvPicPr>
          <p:cNvPr id="7" name="Picture 6">
            <a:extLst>
              <a:ext uri="{FF2B5EF4-FFF2-40B4-BE49-F238E27FC236}">
                <a16:creationId xmlns:a16="http://schemas.microsoft.com/office/drawing/2014/main" id="{39326822-7AAA-2EC2-F0B8-0F52998A9DCA}"/>
              </a:ext>
            </a:extLst>
          </p:cNvPr>
          <p:cNvPicPr>
            <a:picLocks noChangeAspect="1"/>
          </p:cNvPicPr>
          <p:nvPr/>
        </p:nvPicPr>
        <p:blipFill>
          <a:blip r:embed="rId3"/>
          <a:stretch>
            <a:fillRect/>
          </a:stretch>
        </p:blipFill>
        <p:spPr>
          <a:xfrm>
            <a:off x="6274723" y="0"/>
            <a:ext cx="5311833" cy="6858000"/>
          </a:xfrm>
          <a:prstGeom prst="rect">
            <a:avLst/>
          </a:prstGeom>
        </p:spPr>
      </p:pic>
    </p:spTree>
    <p:extLst>
      <p:ext uri="{BB962C8B-B14F-4D97-AF65-F5344CB8AC3E}">
        <p14:creationId xmlns:p14="http://schemas.microsoft.com/office/powerpoint/2010/main" val="41951924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8EF715C-4BD6-717F-FCA5-1EEFFF690EE6}"/>
              </a:ext>
            </a:extLst>
          </p:cNvPr>
          <p:cNvPicPr>
            <a:picLocks noChangeAspect="1"/>
          </p:cNvPicPr>
          <p:nvPr/>
        </p:nvPicPr>
        <p:blipFill>
          <a:blip r:embed="rId2"/>
          <a:stretch>
            <a:fillRect/>
          </a:stretch>
        </p:blipFill>
        <p:spPr>
          <a:xfrm>
            <a:off x="532293" y="0"/>
            <a:ext cx="5311833" cy="6858000"/>
          </a:xfrm>
          <a:prstGeom prst="rect">
            <a:avLst/>
          </a:prstGeom>
        </p:spPr>
      </p:pic>
      <p:pic>
        <p:nvPicPr>
          <p:cNvPr id="7" name="Picture 6">
            <a:extLst>
              <a:ext uri="{FF2B5EF4-FFF2-40B4-BE49-F238E27FC236}">
                <a16:creationId xmlns:a16="http://schemas.microsoft.com/office/drawing/2014/main" id="{5A187A34-4D54-4BB3-1FA7-EEF7816CF32D}"/>
              </a:ext>
            </a:extLst>
          </p:cNvPr>
          <p:cNvPicPr>
            <a:picLocks noChangeAspect="1"/>
          </p:cNvPicPr>
          <p:nvPr/>
        </p:nvPicPr>
        <p:blipFill>
          <a:blip r:embed="rId3"/>
          <a:stretch>
            <a:fillRect/>
          </a:stretch>
        </p:blipFill>
        <p:spPr>
          <a:xfrm>
            <a:off x="6347875" y="0"/>
            <a:ext cx="5311833" cy="6858000"/>
          </a:xfrm>
          <a:prstGeom prst="rect">
            <a:avLst/>
          </a:prstGeom>
        </p:spPr>
      </p:pic>
    </p:spTree>
    <p:extLst>
      <p:ext uri="{BB962C8B-B14F-4D97-AF65-F5344CB8AC3E}">
        <p14:creationId xmlns:p14="http://schemas.microsoft.com/office/powerpoint/2010/main" val="42485234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2059A96-B790-F2F9-53A8-23FD502D73C3}"/>
              </a:ext>
            </a:extLst>
          </p:cNvPr>
          <p:cNvPicPr>
            <a:picLocks noChangeAspect="1"/>
          </p:cNvPicPr>
          <p:nvPr/>
        </p:nvPicPr>
        <p:blipFill>
          <a:blip r:embed="rId2"/>
          <a:stretch>
            <a:fillRect/>
          </a:stretch>
        </p:blipFill>
        <p:spPr>
          <a:xfrm>
            <a:off x="596299" y="0"/>
            <a:ext cx="5311833" cy="6858000"/>
          </a:xfrm>
          <a:prstGeom prst="rect">
            <a:avLst/>
          </a:prstGeom>
        </p:spPr>
      </p:pic>
      <p:pic>
        <p:nvPicPr>
          <p:cNvPr id="7" name="Picture 6">
            <a:extLst>
              <a:ext uri="{FF2B5EF4-FFF2-40B4-BE49-F238E27FC236}">
                <a16:creationId xmlns:a16="http://schemas.microsoft.com/office/drawing/2014/main" id="{30B3530B-9CC4-B765-EF44-963807A65021}"/>
              </a:ext>
            </a:extLst>
          </p:cNvPr>
          <p:cNvPicPr>
            <a:picLocks noChangeAspect="1"/>
          </p:cNvPicPr>
          <p:nvPr/>
        </p:nvPicPr>
        <p:blipFill>
          <a:blip r:embed="rId3"/>
          <a:stretch>
            <a:fillRect/>
          </a:stretch>
        </p:blipFill>
        <p:spPr>
          <a:xfrm>
            <a:off x="6283870" y="0"/>
            <a:ext cx="5311833" cy="6858000"/>
          </a:xfrm>
          <a:prstGeom prst="rect">
            <a:avLst/>
          </a:prstGeom>
        </p:spPr>
      </p:pic>
    </p:spTree>
    <p:extLst>
      <p:ext uri="{BB962C8B-B14F-4D97-AF65-F5344CB8AC3E}">
        <p14:creationId xmlns:p14="http://schemas.microsoft.com/office/powerpoint/2010/main" val="22254371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81BF870-D888-5588-CE99-EA691BE33502}"/>
              </a:ext>
            </a:extLst>
          </p:cNvPr>
          <p:cNvPicPr>
            <a:picLocks noChangeAspect="1"/>
          </p:cNvPicPr>
          <p:nvPr/>
        </p:nvPicPr>
        <p:blipFill>
          <a:blip r:embed="rId2"/>
          <a:stretch>
            <a:fillRect/>
          </a:stretch>
        </p:blipFill>
        <p:spPr>
          <a:xfrm>
            <a:off x="3440083" y="0"/>
            <a:ext cx="5311833" cy="6858000"/>
          </a:xfrm>
          <a:prstGeom prst="rect">
            <a:avLst/>
          </a:prstGeom>
        </p:spPr>
      </p:pic>
    </p:spTree>
    <p:extLst>
      <p:ext uri="{BB962C8B-B14F-4D97-AF65-F5344CB8AC3E}">
        <p14:creationId xmlns:p14="http://schemas.microsoft.com/office/powerpoint/2010/main" val="1384241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D94CC-2598-9D75-29F5-50DD606BE4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5E4DE2-1ECA-E921-1C88-628141BC75F8}"/>
              </a:ext>
            </a:extLst>
          </p:cNvPr>
          <p:cNvSpPr>
            <a:spLocks noGrp="1"/>
          </p:cNvSpPr>
          <p:nvPr>
            <p:ph idx="1"/>
          </p:nvPr>
        </p:nvSpPr>
        <p:spPr>
          <a:xfrm>
            <a:off x="330740" y="369651"/>
            <a:ext cx="11468911" cy="5437761"/>
          </a:xfrm>
        </p:spPr>
        <p:txBody>
          <a:bodyPr>
            <a:normAutofit/>
          </a:bodyPr>
          <a:lstStyle/>
          <a:p>
            <a:pPr marL="0" indent="0">
              <a:buNone/>
            </a:pPr>
            <a:r>
              <a:rPr lang="en-US" sz="2800" b="1" dirty="0"/>
              <a:t>Standard Deductions</a:t>
            </a:r>
          </a:p>
          <a:p>
            <a:pPr marL="0" indent="0">
              <a:buNone/>
            </a:pPr>
            <a:r>
              <a:rPr lang="en-US" sz="2400" dirty="0"/>
              <a:t>	Under TCJA, standard deduction was doubled and subject to sunset at the 	end of 2025.	</a:t>
            </a:r>
            <a:br>
              <a:rPr lang="en-US" sz="2400" dirty="0"/>
            </a:br>
            <a:br>
              <a:rPr lang="en-US" sz="2400" dirty="0"/>
            </a:br>
            <a:r>
              <a:rPr lang="en-US" sz="2400" dirty="0"/>
              <a:t>	OBBBA makes increased standard deductions permanent. Effective in 	2025.</a:t>
            </a:r>
          </a:p>
          <a:p>
            <a:pPr marL="0" indent="0">
              <a:buNone/>
            </a:pPr>
            <a:endParaRPr lang="en-US" sz="2400" dirty="0"/>
          </a:p>
          <a:p>
            <a:pPr marL="0" indent="0">
              <a:buNone/>
            </a:pPr>
            <a:r>
              <a:rPr lang="en-US" sz="2800" b="1" dirty="0"/>
              <a:t>	$31,500.00 married filing joint (MFJ)</a:t>
            </a:r>
          </a:p>
          <a:p>
            <a:pPr marL="0" lvl="0" indent="0">
              <a:buNone/>
            </a:pPr>
            <a:r>
              <a:rPr lang="en-US" sz="2800" b="1" dirty="0"/>
              <a:t>	$15,750. Single</a:t>
            </a:r>
          </a:p>
          <a:p>
            <a:pPr marL="0" lvl="0" indent="0">
              <a:buNone/>
            </a:pPr>
            <a:r>
              <a:rPr lang="en-US" sz="2800" b="1" dirty="0"/>
              <a:t>	$23,625. Head of household </a:t>
            </a:r>
          </a:p>
          <a:p>
            <a:pPr marL="0" indent="0">
              <a:buNone/>
            </a:pPr>
            <a:endParaRPr lang="en-US" dirty="0"/>
          </a:p>
        </p:txBody>
      </p:sp>
    </p:spTree>
    <p:extLst>
      <p:ext uri="{BB962C8B-B14F-4D97-AF65-F5344CB8AC3E}">
        <p14:creationId xmlns:p14="http://schemas.microsoft.com/office/powerpoint/2010/main" val="137463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2F6918-285A-B0A6-8CFB-57363CFE6DE3}"/>
              </a:ext>
            </a:extLst>
          </p:cNvPr>
          <p:cNvSpPr>
            <a:spLocks noGrp="1"/>
          </p:cNvSpPr>
          <p:nvPr>
            <p:ph idx="1"/>
          </p:nvPr>
        </p:nvSpPr>
        <p:spPr>
          <a:xfrm>
            <a:off x="321013" y="311285"/>
            <a:ext cx="11488366" cy="5535037"/>
          </a:xfrm>
        </p:spPr>
        <p:txBody>
          <a:bodyPr/>
          <a:lstStyle/>
          <a:p>
            <a:pPr marL="0" indent="0">
              <a:buNone/>
            </a:pPr>
            <a:r>
              <a:rPr lang="en-US" sz="2800" b="1" dirty="0"/>
              <a:t>Personal Exemptions</a:t>
            </a:r>
          </a:p>
          <a:p>
            <a:pPr marL="0" indent="0">
              <a:buNone/>
            </a:pPr>
            <a:r>
              <a:rPr lang="en-US" sz="2400" dirty="0"/>
              <a:t>Under TCJA, deduction for personal exemptions was temporarily repealed. </a:t>
            </a:r>
            <a:r>
              <a:rPr lang="en-US" sz="2400" u="sng" dirty="0"/>
              <a:t>OBBBA permanently extends the repeal of personal exemptions. </a:t>
            </a:r>
            <a:endParaRPr lang="en-US" sz="2400" dirty="0"/>
          </a:p>
          <a:p>
            <a:pPr marL="0" indent="0">
              <a:buNone/>
            </a:pPr>
            <a:endParaRPr lang="en-US" sz="2800" b="1" dirty="0"/>
          </a:p>
          <a:p>
            <a:pPr marL="0" indent="0">
              <a:buNone/>
            </a:pPr>
            <a:r>
              <a:rPr lang="en-US" sz="2800" b="1" dirty="0"/>
              <a:t>New Senior deduction-tax years 2025, 2026, 2027 &amp; 2028</a:t>
            </a:r>
          </a:p>
          <a:p>
            <a:pPr marL="0" indent="0">
              <a:buNone/>
            </a:pPr>
            <a:r>
              <a:rPr lang="en-US" sz="2400" dirty="0"/>
              <a:t>$6,000.00 deduction for each qualified individual </a:t>
            </a:r>
          </a:p>
          <a:p>
            <a:pPr marL="0" lvl="0" indent="0">
              <a:buNone/>
            </a:pPr>
            <a:r>
              <a:rPr lang="en-US" sz="2400" dirty="0"/>
              <a:t>Attained age 65 before close of taxable year</a:t>
            </a:r>
          </a:p>
          <a:p>
            <a:pPr marL="0" lvl="0" indent="0">
              <a:buNone/>
            </a:pPr>
            <a:r>
              <a:rPr lang="en-US" sz="2400" dirty="0"/>
              <a:t>Deduction phased out starting at $150,000 (MFJ) of modified adjusted gross income ($75,000.00 individuals). </a:t>
            </a:r>
          </a:p>
          <a:p>
            <a:pPr marL="0" indent="0">
              <a:buNone/>
            </a:pPr>
            <a:endParaRPr lang="en-US" dirty="0"/>
          </a:p>
        </p:txBody>
      </p:sp>
    </p:spTree>
    <p:extLst>
      <p:ext uri="{BB962C8B-B14F-4D97-AF65-F5344CB8AC3E}">
        <p14:creationId xmlns:p14="http://schemas.microsoft.com/office/powerpoint/2010/main" val="834452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0704D5-6EFB-D6E7-03B0-EB8562081C43}"/>
              </a:ext>
            </a:extLst>
          </p:cNvPr>
          <p:cNvPicPr>
            <a:picLocks noChangeAspect="1"/>
          </p:cNvPicPr>
          <p:nvPr/>
        </p:nvPicPr>
        <p:blipFill>
          <a:blip r:embed="rId2"/>
          <a:srcRect b="32789"/>
          <a:stretch>
            <a:fillRect/>
          </a:stretch>
        </p:blipFill>
        <p:spPr>
          <a:xfrm>
            <a:off x="1971444" y="0"/>
            <a:ext cx="7919264" cy="6858000"/>
          </a:xfrm>
          <a:prstGeom prst="rect">
            <a:avLst/>
          </a:prstGeom>
        </p:spPr>
      </p:pic>
    </p:spTree>
    <p:extLst>
      <p:ext uri="{BB962C8B-B14F-4D97-AF65-F5344CB8AC3E}">
        <p14:creationId xmlns:p14="http://schemas.microsoft.com/office/powerpoint/2010/main" val="3797316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6D196-B743-F134-8B2A-4C218E62C1E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D0E73E-7E85-6F43-E84D-B00420F31322}"/>
              </a:ext>
            </a:extLst>
          </p:cNvPr>
          <p:cNvSpPr>
            <a:spLocks noGrp="1"/>
          </p:cNvSpPr>
          <p:nvPr>
            <p:ph idx="1"/>
          </p:nvPr>
        </p:nvSpPr>
        <p:spPr>
          <a:xfrm>
            <a:off x="398834" y="311285"/>
            <a:ext cx="11400817" cy="5573349"/>
          </a:xfrm>
        </p:spPr>
        <p:txBody>
          <a:bodyPr/>
          <a:lstStyle/>
          <a:p>
            <a:pPr marL="0" indent="0">
              <a:buNone/>
            </a:pPr>
            <a:r>
              <a:rPr lang="en-US" sz="2800" dirty="0"/>
              <a:t>Individual State and local tax deduction (SALT Cap)</a:t>
            </a:r>
          </a:p>
          <a:p>
            <a:pPr marL="0" indent="0">
              <a:buNone/>
            </a:pPr>
            <a:r>
              <a:rPr lang="en-US" sz="2800" dirty="0"/>
              <a:t>TCJA Salt Cap +$10,000.00</a:t>
            </a:r>
          </a:p>
          <a:p>
            <a:pPr marL="0" indent="0">
              <a:buNone/>
            </a:pPr>
            <a:r>
              <a:rPr lang="en-US" sz="2800" dirty="0"/>
              <a:t>OBBBA- increases cap to $40,000 for tax years 2025</a:t>
            </a:r>
          </a:p>
          <a:p>
            <a:r>
              <a:rPr lang="en-US" sz="2800" dirty="0"/>
              <a:t>Cap to be increased by an additional 1% through 2029</a:t>
            </a:r>
          </a:p>
          <a:p>
            <a:r>
              <a:rPr lang="en-US" sz="2800" dirty="0"/>
              <a:t>2026 Cap will be $40,400.</a:t>
            </a:r>
          </a:p>
          <a:p>
            <a:r>
              <a:rPr lang="en-US" sz="2800" dirty="0"/>
              <a:t>Deduction phases out for taxpayers with AGI in excess of $500,000 (MFJ) in an amount equal to 30% of the excess of the taxpayers AGI over the threshold amount. </a:t>
            </a:r>
          </a:p>
          <a:p>
            <a:pPr marL="0" indent="0">
              <a:buNone/>
            </a:pPr>
            <a:endParaRPr lang="en-US" dirty="0"/>
          </a:p>
        </p:txBody>
      </p:sp>
    </p:spTree>
    <p:extLst>
      <p:ext uri="{BB962C8B-B14F-4D97-AF65-F5344CB8AC3E}">
        <p14:creationId xmlns:p14="http://schemas.microsoft.com/office/powerpoint/2010/main" val="875565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BA9F6-F024-6D89-2A97-505A0C0264A0}"/>
              </a:ext>
            </a:extLst>
          </p:cNvPr>
          <p:cNvSpPr>
            <a:spLocks noGrp="1"/>
          </p:cNvSpPr>
          <p:nvPr>
            <p:ph type="title"/>
          </p:nvPr>
        </p:nvSpPr>
        <p:spPr>
          <a:xfrm>
            <a:off x="1451579" y="320041"/>
            <a:ext cx="9291215" cy="1071614"/>
          </a:xfrm>
        </p:spPr>
        <p:txBody>
          <a:bodyPr/>
          <a:lstStyle/>
          <a:p>
            <a:r>
              <a:rPr lang="en-US" dirty="0"/>
              <a:t>Sample Salt tax</a:t>
            </a:r>
          </a:p>
        </p:txBody>
      </p:sp>
      <p:sp>
        <p:nvSpPr>
          <p:cNvPr id="3" name="Content Placeholder 2">
            <a:extLst>
              <a:ext uri="{FF2B5EF4-FFF2-40B4-BE49-F238E27FC236}">
                <a16:creationId xmlns:a16="http://schemas.microsoft.com/office/drawing/2014/main" id="{199FBB92-291E-51A7-E8BD-F45199B83559}"/>
              </a:ext>
            </a:extLst>
          </p:cNvPr>
          <p:cNvSpPr>
            <a:spLocks noGrp="1"/>
          </p:cNvSpPr>
          <p:nvPr>
            <p:ph idx="1"/>
          </p:nvPr>
        </p:nvSpPr>
        <p:spPr>
          <a:xfrm>
            <a:off x="1451579" y="1481328"/>
            <a:ext cx="9291215" cy="3985017"/>
          </a:xfrm>
        </p:spPr>
        <p:txBody>
          <a:bodyPr>
            <a:normAutofit/>
          </a:bodyPr>
          <a:lstStyle/>
          <a:p>
            <a:r>
              <a:rPr lang="en-US" dirty="0"/>
              <a:t>AGI				$598,000.00</a:t>
            </a:r>
          </a:p>
          <a:p>
            <a:r>
              <a:rPr lang="en-US" dirty="0"/>
              <a:t>Limit 				</a:t>
            </a:r>
            <a:r>
              <a:rPr lang="en-US" u="sng" dirty="0"/>
              <a:t>(500,000.00)</a:t>
            </a:r>
          </a:p>
          <a:p>
            <a:r>
              <a:rPr lang="en-US" dirty="0"/>
              <a:t>Excess			98,000.00</a:t>
            </a:r>
          </a:p>
          <a:p>
            <a:r>
              <a:rPr lang="en-US" dirty="0"/>
              <a:t>30%				(29,400.00)</a:t>
            </a:r>
          </a:p>
          <a:p>
            <a:endParaRPr lang="en-US" dirty="0"/>
          </a:p>
          <a:p>
            <a:r>
              <a:rPr lang="en-US" dirty="0"/>
              <a:t>State and local tax </a:t>
            </a:r>
            <a:r>
              <a:rPr lang="en-US" dirty="0" err="1"/>
              <a:t>ded</a:t>
            </a:r>
            <a:r>
              <a:rPr lang="en-US" dirty="0"/>
              <a:t>	$10,600.00</a:t>
            </a:r>
          </a:p>
          <a:p>
            <a:r>
              <a:rPr lang="en-US" dirty="0"/>
              <a:t> (40,000-29,400 )                         =======</a:t>
            </a:r>
          </a:p>
          <a:p>
            <a:endParaRPr lang="en-US" dirty="0"/>
          </a:p>
        </p:txBody>
      </p:sp>
    </p:spTree>
    <p:extLst>
      <p:ext uri="{BB962C8B-B14F-4D97-AF65-F5344CB8AC3E}">
        <p14:creationId xmlns:p14="http://schemas.microsoft.com/office/powerpoint/2010/main" val="961955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854D6E-BED0-6A8D-29E0-EEB0BECEAA4C}"/>
              </a:ext>
            </a:extLst>
          </p:cNvPr>
          <p:cNvSpPr>
            <a:spLocks noGrp="1"/>
          </p:cNvSpPr>
          <p:nvPr>
            <p:ph idx="1"/>
          </p:nvPr>
        </p:nvSpPr>
        <p:spPr>
          <a:xfrm>
            <a:off x="223736" y="291830"/>
            <a:ext cx="11702375" cy="5554493"/>
          </a:xfrm>
        </p:spPr>
        <p:txBody>
          <a:bodyPr/>
          <a:lstStyle/>
          <a:p>
            <a:pPr marL="0" indent="0">
              <a:buNone/>
            </a:pPr>
            <a:r>
              <a:rPr lang="en-US" sz="2800" b="1" dirty="0"/>
              <a:t>Home Mortgage Interest</a:t>
            </a:r>
          </a:p>
          <a:p>
            <a:pPr lvl="0"/>
            <a:r>
              <a:rPr lang="en-US" sz="2800" dirty="0"/>
              <a:t>OBBBA makes mortgage interest limitation permanent and exclusion of home equity indebtedness </a:t>
            </a:r>
          </a:p>
          <a:p>
            <a:pPr lvl="0"/>
            <a:r>
              <a:rPr lang="en-US" sz="2800" dirty="0"/>
              <a:t>Home acquisition indebtedness limited to $750,000</a:t>
            </a:r>
          </a:p>
          <a:p>
            <a:pPr lvl="0"/>
            <a:r>
              <a:rPr lang="en-US" sz="2800" dirty="0"/>
              <a:t>Indebtedness incurred prior to December 15,2017 limited to $1,000,000.</a:t>
            </a:r>
          </a:p>
          <a:p>
            <a:pPr lvl="0"/>
            <a:r>
              <a:rPr lang="en-US" sz="2800" dirty="0"/>
              <a:t>Permanent exclusion of interest on home equity indebtedness.</a:t>
            </a:r>
          </a:p>
          <a:p>
            <a:pPr marL="0" indent="0">
              <a:buNone/>
            </a:pPr>
            <a:endParaRPr lang="en-US" dirty="0"/>
          </a:p>
        </p:txBody>
      </p:sp>
    </p:spTree>
    <p:extLst>
      <p:ext uri="{BB962C8B-B14F-4D97-AF65-F5344CB8AC3E}">
        <p14:creationId xmlns:p14="http://schemas.microsoft.com/office/powerpoint/2010/main" val="133956668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468</TotalTime>
  <Words>1950</Words>
  <Application>Microsoft Office PowerPoint</Application>
  <PresentationFormat>Widescreen</PresentationFormat>
  <Paragraphs>157</Paragraphs>
  <Slides>36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Arial</vt:lpstr>
      <vt:lpstr>Rockwell</vt:lpstr>
      <vt:lpstr>Gallery</vt:lpstr>
      <vt:lpstr>2026 TAX UPDATE</vt:lpstr>
      <vt:lpstr>PowerPoint Presentation</vt:lpstr>
      <vt:lpstr>PowerPoint Presentation</vt:lpstr>
      <vt:lpstr>PowerPoint Presentation</vt:lpstr>
      <vt:lpstr>PowerPoint Presentation</vt:lpstr>
      <vt:lpstr>PowerPoint Presentation</vt:lpstr>
      <vt:lpstr>PowerPoint Presentation</vt:lpstr>
      <vt:lpstr>Sample Salt tax</vt:lpstr>
      <vt:lpstr>PowerPoint Presentation</vt:lpstr>
      <vt:lpstr>Sample computation.</vt:lpstr>
      <vt:lpstr>PowerPoint Presentation</vt:lpstr>
      <vt:lpstr>Charitable donation (cont)</vt:lpstr>
      <vt:lpstr>Sample Charitable donation</vt:lpstr>
      <vt:lpstr>PowerPoint Presentation</vt:lpstr>
      <vt:lpstr>PowerPoint Presentation</vt:lpstr>
      <vt:lpstr>PowerPoint Presentation</vt:lpstr>
      <vt:lpstr>Sample Car Loan Interest</vt:lpstr>
      <vt:lpstr>PowerPoint Presentation</vt:lpstr>
      <vt:lpstr>PowerPoint Presentation</vt:lpstr>
      <vt:lpstr>Sample Non-taxable tips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Procedural and reporting changes</vt:lpstr>
      <vt:lpstr>Taxpayer protection bill</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Orlando Serrano</dc:creator>
  <cp:lastModifiedBy>Raul O Serrano Jr</cp:lastModifiedBy>
  <cp:revision>18</cp:revision>
  <cp:lastPrinted>2026-01-14T20:29:05Z</cp:lastPrinted>
  <dcterms:created xsi:type="dcterms:W3CDTF">2026-01-09T16:59:11Z</dcterms:created>
  <dcterms:modified xsi:type="dcterms:W3CDTF">2026-01-14T20:39:12Z</dcterms:modified>
</cp:coreProperties>
</file>